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49" r:id="rId3"/>
    <p:sldId id="296" r:id="rId4"/>
    <p:sldId id="377" r:id="rId5"/>
    <p:sldId id="378" r:id="rId6"/>
    <p:sldId id="379" r:id="rId7"/>
    <p:sldId id="381" r:id="rId8"/>
    <p:sldId id="389" r:id="rId9"/>
    <p:sldId id="387" r:id="rId10"/>
    <p:sldId id="386" r:id="rId11"/>
    <p:sldId id="382" r:id="rId12"/>
    <p:sldId id="384" r:id="rId13"/>
    <p:sldId id="385" r:id="rId14"/>
    <p:sldId id="380" r:id="rId15"/>
    <p:sldId id="388" r:id="rId16"/>
    <p:sldId id="383" r:id="rId17"/>
    <p:sldId id="361" r:id="rId18"/>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6410" autoAdjust="0"/>
  </p:normalViewPr>
  <p:slideViewPr>
    <p:cSldViewPr snapToGrid="0">
      <p:cViewPr varScale="1">
        <p:scale>
          <a:sx n="57" d="100"/>
          <a:sy n="57" d="100"/>
        </p:scale>
        <p:origin x="696" y="48"/>
      </p:cViewPr>
      <p:guideLst>
        <p:guide orient="horz" pos="2160"/>
        <p:guide pos="3840"/>
      </p:guideLst>
    </p:cSldViewPr>
  </p:slideViewPr>
  <p:outlineViewPr>
    <p:cViewPr>
      <p:scale>
        <a:sx n="33" d="100"/>
        <a:sy n="33" d="100"/>
      </p:scale>
      <p:origin x="0" y="-19147"/>
    </p:cViewPr>
  </p:outlineViewPr>
  <p:notesTextViewPr>
    <p:cViewPr>
      <p:scale>
        <a:sx n="1" d="1"/>
        <a:sy n="1" d="1"/>
      </p:scale>
      <p:origin x="0" y="0"/>
    </p:cViewPr>
  </p:notesTextViewPr>
  <p:sorterViewPr>
    <p:cViewPr>
      <p:scale>
        <a:sx n="100" d="100"/>
        <a:sy n="100" d="100"/>
      </p:scale>
      <p:origin x="0" y="-125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D2EF0E79-3BF8-4C07-A7F8-52230BCEB6A7}" type="datetimeFigureOut">
              <a:rPr lang="en-US" smtClean="0"/>
              <a:t>1/21/2020</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ABA271D7-C557-401B-9670-498FADCC7ECF}" type="slidenum">
              <a:rPr lang="en-US" smtClean="0"/>
              <a:t>‹#›</a:t>
            </a:fld>
            <a:endParaRPr lang="en-US" dirty="0"/>
          </a:p>
        </p:txBody>
      </p:sp>
    </p:spTree>
    <p:extLst>
      <p:ext uri="{BB962C8B-B14F-4D97-AF65-F5344CB8AC3E}">
        <p14:creationId xmlns:p14="http://schemas.microsoft.com/office/powerpoint/2010/main" val="351961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3724522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dirty="0" smtClean="0"/>
              <a:t>Click to edit Master title style</a:t>
            </a:r>
            <a:endParaRPr lang="en-US" dirty="0"/>
          </a:p>
        </p:txBody>
      </p:sp>
      <p:sp>
        <p:nvSpPr>
          <p:cNvPr id="3" name="Content Placeholder 2"/>
          <p:cNvSpPr>
            <a:spLocks noGrp="1"/>
          </p:cNvSpPr>
          <p:nvPr>
            <p:ph idx="1"/>
          </p:nvPr>
        </p:nvSpPr>
        <p:spPr>
          <a:xfrm>
            <a:off x="838200" y="1825625"/>
            <a:ext cx="10515600" cy="4766006"/>
          </a:xfrm>
        </p:spPr>
        <p:txBody>
          <a:bodyPr>
            <a:normAutofit/>
          </a:bodyPr>
          <a:lstStyle>
            <a:lvl1pPr>
              <a:defRPr sz="4400"/>
            </a:lvl1pPr>
            <a:lvl2pPr>
              <a:defRPr sz="4000"/>
            </a:lvl2pPr>
            <a:lvl3pPr>
              <a:defRPr sz="3600"/>
            </a:lvl3pPr>
            <a:lvl4pPr>
              <a:defRPr sz="3200"/>
            </a:lvl4pPr>
            <a:lvl5pPr>
              <a:defRPr sz="3200"/>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62BCC-422D-409A-BC14-3048A580774E}" type="slidenum">
              <a:rPr lang="en-US" smtClean="0"/>
              <a:t>‹#›</a:t>
            </a:fld>
            <a:endParaRPr lang="en-US" dirty="0"/>
          </a:p>
        </p:txBody>
      </p:sp>
      <p:pic>
        <p:nvPicPr>
          <p:cNvPr id="7" name="Picture 2" descr="TC Professional Development"/>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715" t="5891" r="74761" b="2290"/>
          <a:stretch/>
        </p:blipFill>
        <p:spPr bwMode="auto">
          <a:xfrm>
            <a:off x="0" y="0"/>
            <a:ext cx="1640115" cy="68217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V="1">
            <a:off x="263047" y="0"/>
            <a:ext cx="0" cy="6858000"/>
          </a:xfrm>
          <a:prstGeom prst="line">
            <a:avLst/>
          </a:prstGeom>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3370939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2464391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1668212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370939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326203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2911080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1058737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160289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3810846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5A124-3D83-4968-9C8B-651E1F0A8085}" type="datetimeFigureOut">
              <a:rPr lang="en-US" smtClean="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62BCC-422D-409A-BC14-3048A580774E}" type="slidenum">
              <a:rPr lang="en-US" smtClean="0"/>
              <a:t>‹#›</a:t>
            </a:fld>
            <a:endParaRPr lang="en-US" dirty="0"/>
          </a:p>
        </p:txBody>
      </p:sp>
    </p:spTree>
    <p:extLst>
      <p:ext uri="{BB962C8B-B14F-4D97-AF65-F5344CB8AC3E}">
        <p14:creationId xmlns:p14="http://schemas.microsoft.com/office/powerpoint/2010/main" val="378824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5A124-3D83-4968-9C8B-651E1F0A8085}" type="datetimeFigureOut">
              <a:rPr lang="en-US" smtClean="0"/>
              <a:t>1/21/2020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462BCC-422D-409A-BC14-3048A580774E}" type="slidenum">
              <a:rPr lang="en-US" smtClean="0"/>
              <a:t>‹#›</a:t>
            </a:fld>
            <a:endParaRPr lang="en-US" dirty="0"/>
          </a:p>
        </p:txBody>
      </p:sp>
    </p:spTree>
    <p:extLst>
      <p:ext uri="{BB962C8B-B14F-4D97-AF65-F5344CB8AC3E}">
        <p14:creationId xmlns:p14="http://schemas.microsoft.com/office/powerpoint/2010/main" val="4240634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vidgrid.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oscqr.suny.edu/"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lynda.com/Instructional-Design-training-tutorials/1796-0.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thepeakperformancecenter.com/educational-learning/thinking/chunking/chunking-as-a-learning-strategy/"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1122363"/>
            <a:ext cx="9246669" cy="2387600"/>
          </a:xfrm>
        </p:spPr>
        <p:txBody>
          <a:bodyPr>
            <a:normAutofit/>
          </a:bodyPr>
          <a:lstStyle/>
          <a:p>
            <a:r>
              <a:rPr lang="en-US" sz="5400" dirty="0" smtClean="0"/>
              <a:t>Course Quality </a:t>
            </a:r>
            <a:br>
              <a:rPr lang="en-US" sz="5400" dirty="0" smtClean="0"/>
            </a:br>
            <a:r>
              <a:rPr lang="en-US" sz="3600" dirty="0" smtClean="0"/>
              <a:t>For INT/HYB/WEB Courses</a:t>
            </a:r>
            <a:br>
              <a:rPr lang="en-US" sz="3600" dirty="0" smtClean="0"/>
            </a:br>
            <a:r>
              <a:rPr lang="en-US" sz="1600" dirty="0" smtClean="0"/>
              <a:t>Version 1.1</a:t>
            </a:r>
            <a:endParaRPr lang="en-US" sz="1600" dirty="0"/>
          </a:p>
        </p:txBody>
      </p:sp>
      <p:sp>
        <p:nvSpPr>
          <p:cNvPr id="3" name="Subtitle 2"/>
          <p:cNvSpPr>
            <a:spLocks noGrp="1"/>
          </p:cNvSpPr>
          <p:nvPr>
            <p:ph type="subTitle" idx="1"/>
          </p:nvPr>
        </p:nvSpPr>
        <p:spPr>
          <a:xfrm>
            <a:off x="1575333" y="4049078"/>
            <a:ext cx="9144000" cy="1655762"/>
          </a:xfrm>
        </p:spPr>
        <p:txBody>
          <a:bodyPr/>
          <a:lstStyle/>
          <a:p>
            <a:pPr>
              <a:spcBef>
                <a:spcPts val="0"/>
              </a:spcBef>
            </a:pPr>
            <a:r>
              <a:rPr lang="en-US" dirty="0" smtClean="0"/>
              <a:t>Temple College</a:t>
            </a:r>
            <a:br>
              <a:rPr lang="en-US" dirty="0" smtClean="0"/>
            </a:br>
            <a:r>
              <a:rPr lang="en-US" dirty="0" smtClean="0"/>
              <a:t>Brian St. Amour, Director eLearning</a:t>
            </a:r>
          </a:p>
          <a:p>
            <a:pPr>
              <a:spcBef>
                <a:spcPts val="0"/>
              </a:spcBef>
            </a:pPr>
            <a:r>
              <a:rPr lang="en-US" dirty="0" smtClean="0"/>
              <a:t>Christa Quigley, Associate Director</a:t>
            </a:r>
          </a:p>
          <a:p>
            <a:endParaRPr lang="en-US" dirty="0" smtClean="0"/>
          </a:p>
        </p:txBody>
      </p:sp>
      <p:pic>
        <p:nvPicPr>
          <p:cNvPr id="1026" name="Picture 2" descr="TC Professional Develop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030288"/>
            <a:ext cx="7620000" cy="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492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in New Course</a:t>
            </a:r>
            <a:endParaRPr lang="en-US" baseline="0" dirty="0" smtClean="0"/>
          </a:p>
        </p:txBody>
      </p:sp>
      <p:sp>
        <p:nvSpPr>
          <p:cNvPr id="3" name="Content Placeholder 2"/>
          <p:cNvSpPr>
            <a:spLocks noGrp="1"/>
          </p:cNvSpPr>
          <p:nvPr>
            <p:ph idx="1"/>
          </p:nvPr>
        </p:nvSpPr>
        <p:spPr>
          <a:xfrm>
            <a:off x="838199" y="1825625"/>
            <a:ext cx="10702491" cy="4766006"/>
          </a:xfrm>
        </p:spPr>
        <p:txBody>
          <a:bodyPr>
            <a:normAutofit/>
          </a:bodyPr>
          <a:lstStyle/>
          <a:p>
            <a:r>
              <a:rPr lang="en-US" sz="3600" dirty="0" smtClean="0"/>
              <a:t> What is </a:t>
            </a:r>
            <a:r>
              <a:rPr lang="en-US" sz="3600" dirty="0"/>
              <a:t>C</a:t>
            </a:r>
            <a:r>
              <a:rPr lang="en-US" sz="3600" dirty="0" smtClean="0"/>
              <a:t>ourse Quality? </a:t>
            </a:r>
          </a:p>
          <a:p>
            <a:r>
              <a:rPr lang="en-US" sz="3600" dirty="0" smtClean="0"/>
              <a:t> Why is it important?</a:t>
            </a:r>
          </a:p>
          <a:p>
            <a:r>
              <a:rPr lang="en-US" sz="3600" dirty="0" smtClean="0"/>
              <a:t> How to approach Course Quality</a:t>
            </a:r>
          </a:p>
          <a:p>
            <a:r>
              <a:rPr lang="en-US" sz="3600" dirty="0" smtClean="0"/>
              <a:t> Guidelines &amp; Practices</a:t>
            </a:r>
          </a:p>
          <a:p>
            <a:r>
              <a:rPr lang="en-US" sz="3600" dirty="0" smtClean="0"/>
              <a:t> Resource Web Sites</a:t>
            </a:r>
          </a:p>
          <a:p>
            <a:r>
              <a:rPr lang="en-US" sz="3600" dirty="0" smtClean="0"/>
              <a:t> Putting it into Practice</a:t>
            </a:r>
          </a:p>
          <a:p>
            <a:r>
              <a:rPr lang="en-US" sz="3600" dirty="0" smtClean="0"/>
              <a:t> Final Thoughts</a:t>
            </a:r>
          </a:p>
        </p:txBody>
      </p:sp>
    </p:spTree>
    <p:extLst>
      <p:ext uri="{BB962C8B-B14F-4D97-AF65-F5344CB8AC3E}">
        <p14:creationId xmlns:p14="http://schemas.microsoft.com/office/powerpoint/2010/main" val="1481134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10896600" cy="1325563"/>
          </a:xfrm>
        </p:spPr>
        <p:txBody>
          <a:bodyPr/>
          <a:lstStyle/>
          <a:p>
            <a:r>
              <a:rPr lang="en-US" dirty="0" smtClean="0"/>
              <a:t>What is Course Quality?</a:t>
            </a:r>
            <a:endParaRPr lang="en-US" dirty="0"/>
          </a:p>
        </p:txBody>
      </p:sp>
      <p:sp>
        <p:nvSpPr>
          <p:cNvPr id="3" name="Content Placeholder 2"/>
          <p:cNvSpPr>
            <a:spLocks noGrp="1"/>
          </p:cNvSpPr>
          <p:nvPr>
            <p:ph idx="1"/>
          </p:nvPr>
        </p:nvSpPr>
        <p:spPr>
          <a:xfrm>
            <a:off x="457200" y="1588168"/>
            <a:ext cx="11565802" cy="5197643"/>
          </a:xfrm>
        </p:spPr>
        <p:txBody>
          <a:bodyPr>
            <a:normAutofit/>
          </a:bodyPr>
          <a:lstStyle/>
          <a:p>
            <a:pPr>
              <a:spcBef>
                <a:spcPts val="600"/>
              </a:spcBef>
              <a:spcAft>
                <a:spcPts val="600"/>
              </a:spcAft>
            </a:pPr>
            <a:r>
              <a:rPr lang="en-US" sz="3200" dirty="0"/>
              <a:t>Course quality is an essential consideration in the instructional design </a:t>
            </a:r>
            <a:r>
              <a:rPr lang="en-US" sz="3200" dirty="0" smtClean="0"/>
              <a:t>process </a:t>
            </a:r>
          </a:p>
          <a:p>
            <a:pPr>
              <a:spcBef>
                <a:spcPts val="600"/>
              </a:spcBef>
              <a:spcAft>
                <a:spcPts val="600"/>
              </a:spcAft>
            </a:pPr>
            <a:r>
              <a:rPr lang="en-US" sz="3200" dirty="0"/>
              <a:t>Q</a:t>
            </a:r>
            <a:r>
              <a:rPr lang="en-US" sz="3200" dirty="0" smtClean="0"/>
              <a:t>uality </a:t>
            </a:r>
            <a:r>
              <a:rPr lang="en-US" sz="3200" dirty="0"/>
              <a:t>can be an abstract concept. </a:t>
            </a:r>
            <a:endParaRPr lang="en-US" sz="3200" dirty="0" smtClean="0"/>
          </a:p>
          <a:p>
            <a:pPr lvl="1">
              <a:spcBef>
                <a:spcPts val="600"/>
              </a:spcBef>
              <a:spcAft>
                <a:spcPts val="600"/>
              </a:spcAft>
            </a:pPr>
            <a:r>
              <a:rPr lang="en-US" sz="1800" dirty="0" smtClean="0"/>
              <a:t>Two </a:t>
            </a:r>
            <a:r>
              <a:rPr lang="en-US" sz="1800" dirty="0"/>
              <a:t>different people may look at the same course, and one may say it is high quality and the other may not. </a:t>
            </a:r>
            <a:endParaRPr lang="en-US" sz="1800" dirty="0" smtClean="0"/>
          </a:p>
          <a:p>
            <a:pPr>
              <a:spcBef>
                <a:spcPts val="600"/>
              </a:spcBef>
              <a:spcAft>
                <a:spcPts val="600"/>
              </a:spcAft>
            </a:pPr>
            <a:r>
              <a:rPr lang="en-US" sz="3200" dirty="0" smtClean="0"/>
              <a:t>To </a:t>
            </a:r>
            <a:r>
              <a:rPr lang="en-US" sz="3200" dirty="0"/>
              <a:t>make the idea of quality more concrete and measurable across courses, institutions should select a set of criteria that they will use to evaluate their courses. </a:t>
            </a:r>
            <a:endParaRPr lang="en-US" sz="3200" dirty="0" smtClean="0"/>
          </a:p>
          <a:p>
            <a:pPr lvl="1"/>
            <a:r>
              <a:rPr lang="en-US" sz="1800" dirty="0" smtClean="0"/>
              <a:t>Select </a:t>
            </a:r>
            <a:r>
              <a:rPr lang="en-US" sz="1800" dirty="0"/>
              <a:t>an existing set of criteria or create their own; either way, having set quality standards offers several important and valuable benefits.</a:t>
            </a:r>
          </a:p>
          <a:p>
            <a:pPr lvl="1"/>
            <a:endParaRPr lang="en-US" sz="3000" dirty="0"/>
          </a:p>
        </p:txBody>
      </p:sp>
    </p:spTree>
    <p:extLst>
      <p:ext uri="{BB962C8B-B14F-4D97-AF65-F5344CB8AC3E}">
        <p14:creationId xmlns:p14="http://schemas.microsoft.com/office/powerpoint/2010/main" val="4165985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869" y="365125"/>
            <a:ext cx="10905931" cy="1325563"/>
          </a:xfrm>
        </p:spPr>
        <p:txBody>
          <a:bodyPr/>
          <a:lstStyle/>
          <a:p>
            <a:r>
              <a:rPr lang="en-US" dirty="0" smtClean="0"/>
              <a:t>Why is Course Quality Important?</a:t>
            </a:r>
            <a:endParaRPr lang="en-US" dirty="0"/>
          </a:p>
        </p:txBody>
      </p:sp>
      <p:sp>
        <p:nvSpPr>
          <p:cNvPr id="3" name="Content Placeholder 2"/>
          <p:cNvSpPr>
            <a:spLocks noGrp="1"/>
          </p:cNvSpPr>
          <p:nvPr>
            <p:ph idx="1"/>
          </p:nvPr>
        </p:nvSpPr>
        <p:spPr>
          <a:xfrm>
            <a:off x="600891" y="1588168"/>
            <a:ext cx="11422111" cy="5197643"/>
          </a:xfrm>
        </p:spPr>
        <p:txBody>
          <a:bodyPr>
            <a:noAutofit/>
          </a:bodyPr>
          <a:lstStyle/>
          <a:p>
            <a:r>
              <a:rPr lang="en-US" sz="3200" dirty="0" smtClean="0"/>
              <a:t>Many </a:t>
            </a:r>
            <a:r>
              <a:rPr lang="en-US" sz="3200" dirty="0"/>
              <a:t>colleges and universities see the importance of online course </a:t>
            </a:r>
            <a:r>
              <a:rPr lang="en-US" sz="3200" dirty="0" smtClean="0"/>
              <a:t>quality to foster student success and retention</a:t>
            </a:r>
          </a:p>
          <a:p>
            <a:r>
              <a:rPr lang="en-US" sz="3200" dirty="0" smtClean="0"/>
              <a:t>Need to be complaint with SACSCOC and The Texas Coordinating board requirements - re-accreditation </a:t>
            </a:r>
            <a:r>
              <a:rPr lang="en-US" sz="3200" dirty="0"/>
              <a:t>will impact this </a:t>
            </a:r>
            <a:r>
              <a:rPr lang="en-US" sz="3200" dirty="0" smtClean="0"/>
              <a:t>area</a:t>
            </a:r>
            <a:r>
              <a:rPr lang="en-US" sz="3200" dirty="0"/>
              <a:t/>
            </a:r>
            <a:br>
              <a:rPr lang="en-US" sz="3200" dirty="0"/>
            </a:br>
            <a:endParaRPr lang="en-US" sz="3200" dirty="0"/>
          </a:p>
          <a:p>
            <a:endParaRPr lang="en-US" sz="3200" dirty="0"/>
          </a:p>
        </p:txBody>
      </p:sp>
    </p:spTree>
    <p:extLst>
      <p:ext uri="{BB962C8B-B14F-4D97-AF65-F5344CB8AC3E}">
        <p14:creationId xmlns:p14="http://schemas.microsoft.com/office/powerpoint/2010/main" val="23891038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085" y="365125"/>
            <a:ext cx="11000715" cy="1325563"/>
          </a:xfrm>
        </p:spPr>
        <p:txBody>
          <a:bodyPr/>
          <a:lstStyle/>
          <a:p>
            <a:r>
              <a:rPr lang="en-US" dirty="0" smtClean="0"/>
              <a:t>How to Approach Course Quality?</a:t>
            </a:r>
            <a:endParaRPr lang="en-US" dirty="0"/>
          </a:p>
        </p:txBody>
      </p:sp>
      <p:sp>
        <p:nvSpPr>
          <p:cNvPr id="3" name="Content Placeholder 2"/>
          <p:cNvSpPr>
            <a:spLocks noGrp="1"/>
          </p:cNvSpPr>
          <p:nvPr>
            <p:ph idx="1"/>
          </p:nvPr>
        </p:nvSpPr>
        <p:spPr>
          <a:xfrm>
            <a:off x="353085" y="1588168"/>
            <a:ext cx="11669917" cy="5197643"/>
          </a:xfrm>
        </p:spPr>
        <p:txBody>
          <a:bodyPr>
            <a:normAutofit/>
          </a:bodyPr>
          <a:lstStyle/>
          <a:p>
            <a:pPr>
              <a:spcBef>
                <a:spcPts val="600"/>
              </a:spcBef>
              <a:spcAft>
                <a:spcPts val="600"/>
              </a:spcAft>
            </a:pPr>
            <a:r>
              <a:rPr lang="en-US" sz="2800" dirty="0"/>
              <a:t>Starting for Fall semester we will kick-off an initiative to consciously take the first steps in the journey of online course quality as part of our institution's student success </a:t>
            </a:r>
            <a:r>
              <a:rPr lang="en-US" sz="2800" dirty="0" smtClean="0"/>
              <a:t>initiative.  </a:t>
            </a:r>
          </a:p>
          <a:p>
            <a:pPr>
              <a:spcBef>
                <a:spcPts val="600"/>
              </a:spcBef>
              <a:spcAft>
                <a:spcPts val="600"/>
              </a:spcAft>
            </a:pPr>
            <a:r>
              <a:rPr lang="en-US" sz="2800" dirty="0" smtClean="0"/>
              <a:t>This </a:t>
            </a:r>
            <a:r>
              <a:rPr lang="en-US" sz="2800" dirty="0"/>
              <a:t>initiative will look at course design best practices including course readiness checklists, design and navigation considerations, as well as compliance with ADA regulations.</a:t>
            </a:r>
            <a:br>
              <a:rPr lang="en-US" sz="2800" dirty="0"/>
            </a:br>
            <a:endParaRPr lang="en-US" sz="2800" dirty="0" smtClean="0"/>
          </a:p>
          <a:p>
            <a:pPr>
              <a:spcBef>
                <a:spcPts val="600"/>
              </a:spcBef>
              <a:spcAft>
                <a:spcPts val="600"/>
              </a:spcAft>
            </a:pPr>
            <a:r>
              <a:rPr lang="en-US" sz="2800" dirty="0" smtClean="0"/>
              <a:t>Be mindful of the student experience in terms                                                      of layout and navigation</a:t>
            </a:r>
          </a:p>
          <a:p>
            <a:pPr>
              <a:spcBef>
                <a:spcPts val="600"/>
              </a:spcBef>
              <a:spcAft>
                <a:spcPts val="600"/>
              </a:spcAft>
            </a:pPr>
            <a:r>
              <a:rPr lang="en-US" sz="2800" dirty="0" smtClean="0"/>
              <a:t>Be mindful of checklists</a:t>
            </a:r>
          </a:p>
          <a:p>
            <a:pPr>
              <a:spcBef>
                <a:spcPts val="600"/>
              </a:spcBef>
              <a:spcAft>
                <a:spcPts val="600"/>
              </a:spcAft>
            </a:pPr>
            <a:r>
              <a:rPr lang="en-US" sz="2800" dirty="0" smtClean="0"/>
              <a:t>Be mindful of rubrics</a:t>
            </a:r>
          </a:p>
          <a:p>
            <a:pPr lvl="1"/>
            <a:endParaRPr lang="en-US" sz="3000" dirty="0"/>
          </a:p>
        </p:txBody>
      </p:sp>
      <p:pic>
        <p:nvPicPr>
          <p:cNvPr id="4" name="Picture 3"/>
          <p:cNvPicPr>
            <a:picLocks noChangeAspect="1"/>
          </p:cNvPicPr>
          <p:nvPr/>
        </p:nvPicPr>
        <p:blipFill>
          <a:blip r:embed="rId2"/>
          <a:stretch>
            <a:fillRect/>
          </a:stretch>
        </p:blipFill>
        <p:spPr>
          <a:xfrm>
            <a:off x="8023120" y="3934440"/>
            <a:ext cx="2989115" cy="2542524"/>
          </a:xfrm>
          <a:prstGeom prst="rect">
            <a:avLst/>
          </a:prstGeom>
        </p:spPr>
      </p:pic>
    </p:spTree>
    <p:extLst>
      <p:ext uri="{BB962C8B-B14F-4D97-AF65-F5344CB8AC3E}">
        <p14:creationId xmlns:p14="http://schemas.microsoft.com/office/powerpoint/2010/main" val="11486222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Guidelines &amp; Practices</a:t>
            </a:r>
            <a:endParaRPr lang="en-US" dirty="0"/>
          </a:p>
        </p:txBody>
      </p:sp>
      <p:sp>
        <p:nvSpPr>
          <p:cNvPr id="3" name="Content Placeholder 2"/>
          <p:cNvSpPr>
            <a:spLocks noGrp="1"/>
          </p:cNvSpPr>
          <p:nvPr>
            <p:ph idx="1"/>
          </p:nvPr>
        </p:nvSpPr>
        <p:spPr>
          <a:xfrm>
            <a:off x="548640" y="1588168"/>
            <a:ext cx="11474362" cy="5197643"/>
          </a:xfrm>
        </p:spPr>
        <p:txBody>
          <a:bodyPr>
            <a:normAutofit/>
          </a:bodyPr>
          <a:lstStyle/>
          <a:p>
            <a:pPr>
              <a:spcBef>
                <a:spcPts val="600"/>
              </a:spcBef>
              <a:spcAft>
                <a:spcPts val="600"/>
              </a:spcAft>
            </a:pPr>
            <a:r>
              <a:rPr lang="en-US" sz="3200" dirty="0" smtClean="0"/>
              <a:t>Be mindful of the student experience in terms of course design and layout</a:t>
            </a:r>
          </a:p>
          <a:p>
            <a:pPr>
              <a:spcBef>
                <a:spcPts val="600"/>
              </a:spcBef>
              <a:spcAft>
                <a:spcPts val="600"/>
              </a:spcAft>
            </a:pPr>
            <a:r>
              <a:rPr lang="en-US" sz="3200" dirty="0" smtClean="0"/>
              <a:t>Be mindful of course navigation in terms of student’s perspective … </a:t>
            </a:r>
            <a:r>
              <a:rPr lang="en-US" sz="3200" i="1" dirty="0" smtClean="0">
                <a:solidFill>
                  <a:srgbClr val="FF0000"/>
                </a:solidFill>
              </a:rPr>
              <a:t>if you confuse them you lose them!</a:t>
            </a:r>
          </a:p>
          <a:p>
            <a:pPr lvl="1">
              <a:spcBef>
                <a:spcPts val="600"/>
              </a:spcBef>
              <a:spcAft>
                <a:spcPts val="600"/>
              </a:spcAft>
            </a:pPr>
            <a:r>
              <a:rPr lang="en-US" sz="2800" i="1" dirty="0" smtClean="0">
                <a:solidFill>
                  <a:srgbClr val="FF0000"/>
                </a:solidFill>
              </a:rPr>
              <a:t>Where do I go?  </a:t>
            </a:r>
          </a:p>
          <a:p>
            <a:pPr lvl="1">
              <a:spcBef>
                <a:spcPts val="600"/>
              </a:spcBef>
              <a:spcAft>
                <a:spcPts val="600"/>
              </a:spcAft>
            </a:pPr>
            <a:r>
              <a:rPr lang="en-US" sz="2800" i="1" dirty="0" smtClean="0">
                <a:solidFill>
                  <a:srgbClr val="FF0000"/>
                </a:solidFill>
              </a:rPr>
              <a:t>How do I get started? </a:t>
            </a:r>
          </a:p>
          <a:p>
            <a:pPr lvl="1">
              <a:spcBef>
                <a:spcPts val="600"/>
              </a:spcBef>
              <a:spcAft>
                <a:spcPts val="600"/>
              </a:spcAft>
            </a:pPr>
            <a:r>
              <a:rPr lang="en-US" sz="2800" i="1" dirty="0" smtClean="0">
                <a:solidFill>
                  <a:srgbClr val="FF0000"/>
                </a:solidFill>
              </a:rPr>
              <a:t>What are the components of my course?</a:t>
            </a:r>
          </a:p>
          <a:p>
            <a:pPr lvl="1"/>
            <a:endParaRPr lang="en-US" sz="3000" dirty="0"/>
          </a:p>
        </p:txBody>
      </p:sp>
      <p:pic>
        <p:nvPicPr>
          <p:cNvPr id="4" name="Picture 3"/>
          <p:cNvPicPr>
            <a:picLocks noChangeAspect="1"/>
          </p:cNvPicPr>
          <p:nvPr/>
        </p:nvPicPr>
        <p:blipFill>
          <a:blip r:embed="rId2"/>
          <a:stretch>
            <a:fillRect/>
          </a:stretch>
        </p:blipFill>
        <p:spPr>
          <a:xfrm>
            <a:off x="7699478" y="3726323"/>
            <a:ext cx="3160200" cy="2219322"/>
          </a:xfrm>
          <a:prstGeom prst="rect">
            <a:avLst/>
          </a:prstGeom>
        </p:spPr>
      </p:pic>
    </p:spTree>
    <p:extLst>
      <p:ext uri="{BB962C8B-B14F-4D97-AF65-F5344CB8AC3E}">
        <p14:creationId xmlns:p14="http://schemas.microsoft.com/office/powerpoint/2010/main" val="3001123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Guidelines &amp; Practices</a:t>
            </a:r>
            <a:endParaRPr lang="en-US" dirty="0"/>
          </a:p>
        </p:txBody>
      </p:sp>
      <p:sp>
        <p:nvSpPr>
          <p:cNvPr id="3" name="Content Placeholder 2"/>
          <p:cNvSpPr>
            <a:spLocks noGrp="1"/>
          </p:cNvSpPr>
          <p:nvPr>
            <p:ph idx="1"/>
          </p:nvPr>
        </p:nvSpPr>
        <p:spPr>
          <a:xfrm>
            <a:off x="592183" y="1588168"/>
            <a:ext cx="11430819" cy="5197643"/>
          </a:xfrm>
        </p:spPr>
        <p:txBody>
          <a:bodyPr>
            <a:normAutofit/>
          </a:bodyPr>
          <a:lstStyle/>
          <a:p>
            <a:pPr>
              <a:spcBef>
                <a:spcPts val="600"/>
              </a:spcBef>
              <a:spcAft>
                <a:spcPts val="600"/>
              </a:spcAft>
            </a:pPr>
            <a:r>
              <a:rPr lang="en-US" sz="3200" dirty="0" smtClean="0"/>
              <a:t>Focus on a well designed, easy to navigate student experience</a:t>
            </a:r>
          </a:p>
          <a:p>
            <a:pPr lvl="1">
              <a:spcBef>
                <a:spcPts val="600"/>
              </a:spcBef>
              <a:spcAft>
                <a:spcPts val="600"/>
              </a:spcAft>
            </a:pPr>
            <a:r>
              <a:rPr lang="en-US" sz="2800" dirty="0" smtClean="0"/>
              <a:t>Intuitive layout </a:t>
            </a:r>
          </a:p>
          <a:p>
            <a:pPr lvl="1">
              <a:spcBef>
                <a:spcPts val="600"/>
              </a:spcBef>
              <a:spcAft>
                <a:spcPts val="600"/>
              </a:spcAft>
            </a:pPr>
            <a:r>
              <a:rPr lang="en-US" sz="2800" dirty="0" smtClean="0"/>
              <a:t>Consistency in modules</a:t>
            </a:r>
          </a:p>
          <a:p>
            <a:pPr lvl="1">
              <a:spcBef>
                <a:spcPts val="600"/>
              </a:spcBef>
              <a:spcAft>
                <a:spcPts val="600"/>
              </a:spcAft>
            </a:pPr>
            <a:r>
              <a:rPr lang="en-US" sz="2800" dirty="0" smtClean="0"/>
              <a:t>Intuitive Navigation</a:t>
            </a:r>
          </a:p>
          <a:p>
            <a:pPr lvl="1">
              <a:spcBef>
                <a:spcPts val="600"/>
              </a:spcBef>
              <a:spcAft>
                <a:spcPts val="600"/>
              </a:spcAft>
            </a:pPr>
            <a:r>
              <a:rPr lang="en-US" sz="2800" dirty="0" smtClean="0"/>
              <a:t>Clear directions/instructions</a:t>
            </a:r>
          </a:p>
          <a:p>
            <a:pPr lvl="1">
              <a:spcBef>
                <a:spcPts val="600"/>
              </a:spcBef>
              <a:spcAft>
                <a:spcPts val="600"/>
              </a:spcAft>
            </a:pPr>
            <a:r>
              <a:rPr lang="en-US" sz="2800" dirty="0" smtClean="0"/>
              <a:t>Be </a:t>
            </a:r>
            <a:r>
              <a:rPr lang="en-US" sz="2800" dirty="0"/>
              <a:t>mindful of checklists</a:t>
            </a:r>
          </a:p>
          <a:p>
            <a:pPr lvl="1">
              <a:spcBef>
                <a:spcPts val="600"/>
              </a:spcBef>
              <a:spcAft>
                <a:spcPts val="600"/>
              </a:spcAft>
            </a:pPr>
            <a:r>
              <a:rPr lang="en-US" sz="2800" dirty="0"/>
              <a:t>Be mindful of rubrics</a:t>
            </a:r>
          </a:p>
          <a:p>
            <a:pPr>
              <a:spcBef>
                <a:spcPts val="600"/>
              </a:spcBef>
              <a:spcAft>
                <a:spcPts val="600"/>
              </a:spcAft>
            </a:pPr>
            <a:endParaRPr lang="en-US" sz="3200" dirty="0" smtClean="0"/>
          </a:p>
          <a:p>
            <a:pPr lvl="1"/>
            <a:endParaRPr lang="en-US" sz="3000" dirty="0"/>
          </a:p>
        </p:txBody>
      </p:sp>
      <p:pic>
        <p:nvPicPr>
          <p:cNvPr id="5" name="Picture 4"/>
          <p:cNvPicPr>
            <a:picLocks noChangeAspect="1"/>
          </p:cNvPicPr>
          <p:nvPr/>
        </p:nvPicPr>
        <p:blipFill>
          <a:blip r:embed="rId2"/>
          <a:stretch>
            <a:fillRect/>
          </a:stretch>
        </p:blipFill>
        <p:spPr>
          <a:xfrm>
            <a:off x="5891504" y="2552586"/>
            <a:ext cx="2231514" cy="1742744"/>
          </a:xfrm>
          <a:prstGeom prst="rect">
            <a:avLst/>
          </a:prstGeom>
        </p:spPr>
      </p:pic>
      <p:pic>
        <p:nvPicPr>
          <p:cNvPr id="7" name="Picture 6"/>
          <p:cNvPicPr>
            <a:picLocks noChangeAspect="1"/>
          </p:cNvPicPr>
          <p:nvPr/>
        </p:nvPicPr>
        <p:blipFill>
          <a:blip r:embed="rId3"/>
          <a:stretch>
            <a:fillRect/>
          </a:stretch>
        </p:blipFill>
        <p:spPr>
          <a:xfrm>
            <a:off x="6374408" y="4481078"/>
            <a:ext cx="2255520" cy="1896687"/>
          </a:xfrm>
          <a:prstGeom prst="rect">
            <a:avLst/>
          </a:prstGeom>
        </p:spPr>
      </p:pic>
      <p:pic>
        <p:nvPicPr>
          <p:cNvPr id="9" name="Picture 8"/>
          <p:cNvPicPr>
            <a:picLocks noChangeAspect="1"/>
          </p:cNvPicPr>
          <p:nvPr/>
        </p:nvPicPr>
        <p:blipFill>
          <a:blip r:embed="rId4"/>
          <a:stretch>
            <a:fillRect/>
          </a:stretch>
        </p:blipFill>
        <p:spPr>
          <a:xfrm>
            <a:off x="8673174" y="3328164"/>
            <a:ext cx="2292761" cy="1526062"/>
          </a:xfrm>
          <a:prstGeom prst="rect">
            <a:avLst/>
          </a:prstGeom>
        </p:spPr>
      </p:pic>
    </p:spTree>
    <p:extLst>
      <p:ext uri="{BB962C8B-B14F-4D97-AF65-F5344CB8AC3E}">
        <p14:creationId xmlns:p14="http://schemas.microsoft.com/office/powerpoint/2010/main" val="31762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Guidelines &amp; Practices</a:t>
            </a:r>
            <a:endParaRPr lang="en-US" dirty="0"/>
          </a:p>
        </p:txBody>
      </p:sp>
      <p:sp>
        <p:nvSpPr>
          <p:cNvPr id="3" name="Content Placeholder 2"/>
          <p:cNvSpPr>
            <a:spLocks noGrp="1"/>
          </p:cNvSpPr>
          <p:nvPr>
            <p:ph idx="1"/>
          </p:nvPr>
        </p:nvSpPr>
        <p:spPr>
          <a:xfrm>
            <a:off x="592183" y="1588168"/>
            <a:ext cx="11430819" cy="5197643"/>
          </a:xfrm>
        </p:spPr>
        <p:txBody>
          <a:bodyPr>
            <a:normAutofit/>
          </a:bodyPr>
          <a:lstStyle/>
          <a:p>
            <a:pPr>
              <a:spcBef>
                <a:spcPts val="600"/>
              </a:spcBef>
              <a:spcAft>
                <a:spcPts val="600"/>
              </a:spcAft>
            </a:pPr>
            <a:r>
              <a:rPr lang="en-US" sz="3200" dirty="0" smtClean="0"/>
              <a:t>Checklists for course readiness each semester</a:t>
            </a:r>
          </a:p>
          <a:p>
            <a:pPr>
              <a:spcBef>
                <a:spcPts val="600"/>
              </a:spcBef>
              <a:spcAft>
                <a:spcPts val="600"/>
              </a:spcAft>
            </a:pPr>
            <a:endParaRPr lang="en-US" sz="3200" dirty="0" smtClean="0"/>
          </a:p>
          <a:p>
            <a:pPr lvl="1"/>
            <a:endParaRPr lang="en-US" sz="3000" dirty="0"/>
          </a:p>
        </p:txBody>
      </p:sp>
      <p:pic>
        <p:nvPicPr>
          <p:cNvPr id="4" name="Picture 3"/>
          <p:cNvPicPr>
            <a:picLocks noChangeAspect="1"/>
          </p:cNvPicPr>
          <p:nvPr/>
        </p:nvPicPr>
        <p:blipFill>
          <a:blip r:embed="rId2"/>
          <a:stretch>
            <a:fillRect/>
          </a:stretch>
        </p:blipFill>
        <p:spPr>
          <a:xfrm>
            <a:off x="1559355" y="2160214"/>
            <a:ext cx="7452670" cy="4625597"/>
          </a:xfrm>
          <a:prstGeom prst="rect">
            <a:avLst/>
          </a:prstGeom>
          <a:ln w="3175">
            <a:solidFill>
              <a:schemeClr val="tx1"/>
            </a:solidFill>
          </a:ln>
        </p:spPr>
      </p:pic>
    </p:spTree>
    <p:extLst>
      <p:ext uri="{BB962C8B-B14F-4D97-AF65-F5344CB8AC3E}">
        <p14:creationId xmlns:p14="http://schemas.microsoft.com/office/powerpoint/2010/main" val="846400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Guidelines &amp; Practices</a:t>
            </a:r>
            <a:endParaRPr lang="en-US" dirty="0"/>
          </a:p>
        </p:txBody>
      </p:sp>
      <p:sp>
        <p:nvSpPr>
          <p:cNvPr id="3" name="Content Placeholder 2"/>
          <p:cNvSpPr>
            <a:spLocks noGrp="1"/>
          </p:cNvSpPr>
          <p:nvPr>
            <p:ph idx="1"/>
          </p:nvPr>
        </p:nvSpPr>
        <p:spPr>
          <a:xfrm>
            <a:off x="600891" y="1588168"/>
            <a:ext cx="11422111" cy="5197643"/>
          </a:xfrm>
        </p:spPr>
        <p:txBody>
          <a:bodyPr>
            <a:normAutofit/>
          </a:bodyPr>
          <a:lstStyle/>
          <a:p>
            <a:pPr marL="0" indent="0">
              <a:spcBef>
                <a:spcPts val="0"/>
              </a:spcBef>
              <a:spcAft>
                <a:spcPts val="1800"/>
              </a:spcAft>
              <a:buNone/>
            </a:pPr>
            <a:r>
              <a:rPr lang="en-US" sz="3200" dirty="0">
                <a:latin typeface="Calibri" panose="020F0502020204030204" pitchFamily="34" charset="0"/>
              </a:rPr>
              <a:t>Video Recording &amp; </a:t>
            </a:r>
            <a:r>
              <a:rPr lang="en-US" sz="3200" dirty="0" smtClean="0">
                <a:latin typeface="Calibri" panose="020F0502020204030204" pitchFamily="34" charset="0"/>
              </a:rPr>
              <a:t>Captioning</a:t>
            </a:r>
          </a:p>
          <a:p>
            <a:pPr>
              <a:spcBef>
                <a:spcPts val="0"/>
              </a:spcBef>
              <a:spcAft>
                <a:spcPts val="1800"/>
              </a:spcAft>
            </a:pPr>
            <a:r>
              <a:rPr lang="en-US" sz="3200" i="1" dirty="0" smtClean="0">
                <a:latin typeface="Calibri" panose="020F0502020204030204" pitchFamily="34" charset="0"/>
              </a:rPr>
              <a:t>All videos must be closed captioned to be in ADA compliance</a:t>
            </a:r>
            <a:endParaRPr lang="en-US" sz="3200" i="1" dirty="0" smtClean="0"/>
          </a:p>
          <a:p>
            <a:pPr lvl="1">
              <a:spcBef>
                <a:spcPts val="0"/>
              </a:spcBef>
              <a:spcAft>
                <a:spcPts val="1800"/>
              </a:spcAft>
            </a:pPr>
            <a:r>
              <a:rPr lang="en-US" sz="2400" i="1" dirty="0" err="1" smtClean="0"/>
              <a:t>VidGrid</a:t>
            </a:r>
            <a:r>
              <a:rPr lang="en-US" sz="2400" dirty="0" smtClean="0"/>
              <a:t> </a:t>
            </a:r>
            <a:r>
              <a:rPr lang="en-US" sz="2400" dirty="0"/>
              <a:t>Software, currently being piloted by a few faculty with positive feedback (Health Professions uses </a:t>
            </a:r>
            <a:r>
              <a:rPr lang="en-US" sz="2400" i="1" dirty="0" err="1"/>
              <a:t>VoiceThread</a:t>
            </a:r>
            <a:r>
              <a:rPr lang="en-US" sz="2400" dirty="0"/>
              <a:t> which is specific for medical terminology)</a:t>
            </a:r>
          </a:p>
          <a:p>
            <a:pPr lvl="1">
              <a:spcBef>
                <a:spcPts val="0"/>
              </a:spcBef>
              <a:spcAft>
                <a:spcPts val="1800"/>
              </a:spcAft>
            </a:pPr>
            <a:r>
              <a:rPr lang="en-US" sz="2400" dirty="0"/>
              <a:t>Software client which installs on any pc</a:t>
            </a:r>
          </a:p>
          <a:p>
            <a:pPr lvl="1">
              <a:spcBef>
                <a:spcPts val="0"/>
              </a:spcBef>
              <a:spcAft>
                <a:spcPts val="1800"/>
              </a:spcAft>
            </a:pPr>
            <a:r>
              <a:rPr lang="en-US" sz="2400" dirty="0"/>
              <a:t>Records pc screen or faculty, the recording is then machine-captioned through an automated service with 85% plus accuracy, faculty can easily make edits or corrections.</a:t>
            </a:r>
          </a:p>
          <a:p>
            <a:pPr lvl="1">
              <a:spcBef>
                <a:spcPts val="0"/>
              </a:spcBef>
              <a:spcAft>
                <a:spcPts val="1800"/>
              </a:spcAft>
            </a:pPr>
            <a:r>
              <a:rPr lang="en-US" sz="2400" dirty="0" smtClean="0">
                <a:hlinkClick r:id="rId2"/>
              </a:rPr>
              <a:t>www.vidgrid.com</a:t>
            </a:r>
            <a:endParaRPr lang="en-US" sz="2400" dirty="0" smtClean="0"/>
          </a:p>
          <a:p>
            <a:pPr lvl="1">
              <a:spcBef>
                <a:spcPts val="0"/>
              </a:spcBef>
              <a:spcAft>
                <a:spcPts val="1800"/>
              </a:spcAft>
            </a:pPr>
            <a:endParaRPr lang="en-US" sz="2800" dirty="0" smtClean="0"/>
          </a:p>
          <a:p>
            <a:pPr>
              <a:spcBef>
                <a:spcPts val="0"/>
              </a:spcBef>
              <a:spcAft>
                <a:spcPts val="1800"/>
              </a:spcAft>
            </a:pPr>
            <a:endParaRPr lang="en-US" sz="3200" dirty="0"/>
          </a:p>
          <a:p>
            <a:pPr>
              <a:spcBef>
                <a:spcPts val="600"/>
              </a:spcBef>
              <a:spcAft>
                <a:spcPts val="600"/>
              </a:spcAft>
            </a:pPr>
            <a:endParaRPr lang="en-US" sz="3200" dirty="0" smtClean="0"/>
          </a:p>
          <a:p>
            <a:pPr lvl="1"/>
            <a:endParaRPr lang="en-US" sz="3000" dirty="0"/>
          </a:p>
        </p:txBody>
      </p:sp>
    </p:spTree>
    <p:extLst>
      <p:ext uri="{BB962C8B-B14F-4D97-AF65-F5344CB8AC3E}">
        <p14:creationId xmlns:p14="http://schemas.microsoft.com/office/powerpoint/2010/main" val="2315056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Guidelines &amp; Practices</a:t>
            </a:r>
            <a:endParaRPr lang="en-US" dirty="0"/>
          </a:p>
        </p:txBody>
      </p:sp>
      <p:sp>
        <p:nvSpPr>
          <p:cNvPr id="3" name="Content Placeholder 2"/>
          <p:cNvSpPr>
            <a:spLocks noGrp="1"/>
          </p:cNvSpPr>
          <p:nvPr>
            <p:ph idx="1"/>
          </p:nvPr>
        </p:nvSpPr>
        <p:spPr>
          <a:xfrm>
            <a:off x="635726" y="1588168"/>
            <a:ext cx="11146971" cy="5197643"/>
          </a:xfrm>
        </p:spPr>
        <p:txBody>
          <a:bodyPr>
            <a:normAutofit lnSpcReduction="10000"/>
          </a:bodyPr>
          <a:lstStyle/>
          <a:p>
            <a:pPr marL="0" indent="0">
              <a:spcBef>
                <a:spcPts val="600"/>
              </a:spcBef>
              <a:spcAft>
                <a:spcPts val="600"/>
              </a:spcAft>
              <a:buNone/>
            </a:pPr>
            <a:r>
              <a:rPr lang="en-US" sz="3200" dirty="0" smtClean="0"/>
              <a:t>Publisher Integrations</a:t>
            </a:r>
          </a:p>
          <a:p>
            <a:pPr lvl="0"/>
            <a:r>
              <a:rPr lang="en-US" sz="1500" b="1" dirty="0">
                <a:solidFill>
                  <a:prstClr val="black"/>
                </a:solidFill>
              </a:rPr>
              <a:t>Inform eLearning that you are using a publisher integration</a:t>
            </a:r>
            <a:r>
              <a:rPr lang="en-US" sz="1500" dirty="0">
                <a:solidFill>
                  <a:prstClr val="black"/>
                </a:solidFill>
              </a:rPr>
              <a:t> – often eLearning will need to add you course(s) to a specific plugin list within D2L each semester to allow a pathway to the publisher integration site.  Although are able to see previous semester integrations and use that as a basis for new semesters, however it is a good practice to remind us, especially if you change publishers.</a:t>
            </a:r>
          </a:p>
          <a:p>
            <a:pPr lvl="0"/>
            <a:r>
              <a:rPr lang="en-US" sz="1500" b="1" dirty="0">
                <a:solidFill>
                  <a:prstClr val="black"/>
                </a:solidFill>
              </a:rPr>
              <a:t>Be on a first name basis with your account rep and technical account rep</a:t>
            </a:r>
            <a:r>
              <a:rPr lang="en-US" sz="1500" dirty="0">
                <a:solidFill>
                  <a:prstClr val="black"/>
                </a:solidFill>
              </a:rPr>
              <a:t> – if you have questions, problems or issues it is always a good practice to have your sales rep and technical account reps’ phone numbers and email contacts handy in order to respond to issues quickly and seamlessly.</a:t>
            </a:r>
          </a:p>
          <a:p>
            <a:pPr lvl="0"/>
            <a:r>
              <a:rPr lang="en-US" sz="1500" b="1" dirty="0">
                <a:solidFill>
                  <a:prstClr val="black"/>
                </a:solidFill>
              </a:rPr>
              <a:t>When first setting up an integration conduct a web screen share meeting with your rep and record the session for your records</a:t>
            </a:r>
            <a:r>
              <a:rPr lang="en-US" sz="1500" dirty="0">
                <a:solidFill>
                  <a:prstClr val="black"/>
                </a:solidFill>
              </a:rPr>
              <a:t> – this will greatly reduce the time spent to set up an integration and ensure that it is set up correctly, you can then view the recording should you need to remind yourself how to do it again in a future semester.  Often your rep will schedule this for you and all you need to do is click on the link to enter the meeting</a:t>
            </a:r>
          </a:p>
          <a:p>
            <a:pPr lvl="0"/>
            <a:r>
              <a:rPr lang="en-US" sz="1500" b="1" dirty="0">
                <a:solidFill>
                  <a:prstClr val="black"/>
                </a:solidFill>
              </a:rPr>
              <a:t>Provide clear instructions in a news item and/or content module with easy to understand instructions/directions on how to set up the integration</a:t>
            </a:r>
            <a:r>
              <a:rPr lang="en-US" sz="1500" dirty="0">
                <a:solidFill>
                  <a:prstClr val="black"/>
                </a:solidFill>
              </a:rPr>
              <a:t> – publishers often can provide these materials however you should create a module or place the information in your Syllabus &amp; Policies module with an intuitive name such as Setting up your Cengage (or other) Integration.  Keep in mind that they directions can become out of date and should be reviewed periodically for accuracy and being up-to-date.</a:t>
            </a:r>
          </a:p>
          <a:p>
            <a:pPr lvl="0"/>
            <a:r>
              <a:rPr lang="en-US" sz="1500" b="1" dirty="0">
                <a:solidFill>
                  <a:prstClr val="black"/>
                </a:solidFill>
              </a:rPr>
              <a:t>Create a Discussion forum(s) entitled “Problems or Issues with your Publisher Integration – Post Here”  and locate it at the top of Discussions</a:t>
            </a:r>
            <a:r>
              <a:rPr lang="en-US" sz="1500" dirty="0">
                <a:solidFill>
                  <a:prstClr val="black"/>
                </a:solidFill>
              </a:rPr>
              <a:t> – this will provide students with a way to alert you if they have problems or issues, plus it makes it easier for you to manage issues.</a:t>
            </a:r>
          </a:p>
          <a:p>
            <a:pPr lvl="0"/>
            <a:r>
              <a:rPr lang="en-US" sz="1500" b="1" dirty="0">
                <a:solidFill>
                  <a:prstClr val="black"/>
                </a:solidFill>
              </a:rPr>
              <a:t>Be prepared to assist students with resolving issues or coordinate problem resolution with your publisher rep contacts  </a:t>
            </a:r>
            <a:r>
              <a:rPr lang="en-US" sz="1500" dirty="0">
                <a:solidFill>
                  <a:prstClr val="black"/>
                </a:solidFill>
              </a:rPr>
              <a:t>– avoid or minimize sending students to 1 800 support numbers, it is better to alert you rep so that they can be aware of issues or trends, odds are that if one student is experiencing an issue it may also be affecting other students.  In cases when a student must be directed to 800 support please keep in contact with the student and engage your rep</a:t>
            </a:r>
            <a:r>
              <a:rPr lang="en-US" sz="1500" dirty="0" smtClean="0">
                <a:solidFill>
                  <a:prstClr val="black"/>
                </a:solidFill>
              </a:rPr>
              <a:t>.</a:t>
            </a:r>
            <a:endParaRPr lang="en-US" sz="1500" dirty="0">
              <a:solidFill>
                <a:prstClr val="black"/>
              </a:solidFill>
            </a:endParaRPr>
          </a:p>
          <a:p>
            <a:pPr>
              <a:spcBef>
                <a:spcPts val="600"/>
              </a:spcBef>
              <a:spcAft>
                <a:spcPts val="600"/>
              </a:spcAft>
            </a:pPr>
            <a:endParaRPr lang="en-US" sz="2800" dirty="0"/>
          </a:p>
          <a:p>
            <a:pPr>
              <a:spcBef>
                <a:spcPts val="600"/>
              </a:spcBef>
              <a:spcAft>
                <a:spcPts val="600"/>
              </a:spcAft>
            </a:pPr>
            <a:endParaRPr lang="en-US" sz="3200" dirty="0" smtClean="0"/>
          </a:p>
          <a:p>
            <a:pPr lvl="1"/>
            <a:endParaRPr lang="en-US" sz="3000" dirty="0"/>
          </a:p>
        </p:txBody>
      </p:sp>
    </p:spTree>
    <p:extLst>
      <p:ext uri="{BB962C8B-B14F-4D97-AF65-F5344CB8AC3E}">
        <p14:creationId xmlns:p14="http://schemas.microsoft.com/office/powerpoint/2010/main" val="3270756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Putting It into Practice</a:t>
            </a:r>
            <a:endParaRPr lang="en-US" dirty="0"/>
          </a:p>
        </p:txBody>
      </p:sp>
      <p:sp>
        <p:nvSpPr>
          <p:cNvPr id="3" name="Content Placeholder 2"/>
          <p:cNvSpPr>
            <a:spLocks noGrp="1"/>
          </p:cNvSpPr>
          <p:nvPr>
            <p:ph idx="1"/>
          </p:nvPr>
        </p:nvSpPr>
        <p:spPr>
          <a:xfrm>
            <a:off x="353085" y="2734491"/>
            <a:ext cx="8456382" cy="4051320"/>
          </a:xfrm>
        </p:spPr>
        <p:txBody>
          <a:bodyPr>
            <a:normAutofit/>
          </a:bodyPr>
          <a:lstStyle/>
          <a:p>
            <a:pPr lvl="1"/>
            <a:r>
              <a:rPr lang="en-US" sz="2000" dirty="0" smtClean="0"/>
              <a:t>The </a:t>
            </a:r>
            <a:r>
              <a:rPr lang="en-US" sz="2000" dirty="0"/>
              <a:t>OLC Online Course Quality framework provides a process, tools, and resources to systematically review, refresh, and continuously improve online courses.</a:t>
            </a:r>
          </a:p>
          <a:p>
            <a:pPr lvl="1"/>
            <a:r>
              <a:rPr lang="en-US" sz="2000" dirty="0"/>
              <a:t>The aim of the Open SUNY Course Quality Review (OSCQR) Rubric and Process is to support continuous improvements to the quality and accessibility of </a:t>
            </a:r>
            <a:r>
              <a:rPr lang="en-US" sz="2000" dirty="0" smtClean="0"/>
              <a:t>online courses</a:t>
            </a:r>
            <a:endParaRPr lang="en-US" sz="3200" dirty="0" smtClean="0"/>
          </a:p>
          <a:p>
            <a:pPr>
              <a:spcBef>
                <a:spcPts val="600"/>
              </a:spcBef>
              <a:spcAft>
                <a:spcPts val="600"/>
              </a:spcAft>
            </a:pPr>
            <a:r>
              <a:rPr lang="en-US" sz="3200" dirty="0" smtClean="0"/>
              <a:t>Review the 6 categories to learn more</a:t>
            </a:r>
          </a:p>
          <a:p>
            <a:pPr lvl="1">
              <a:spcBef>
                <a:spcPts val="600"/>
              </a:spcBef>
              <a:spcAft>
                <a:spcPts val="600"/>
              </a:spcAft>
            </a:pPr>
            <a:r>
              <a:rPr lang="en-US" sz="1600" dirty="0" smtClean="0"/>
              <a:t>Each category has a page which lists elements, </a:t>
            </a:r>
          </a:p>
          <a:p>
            <a:pPr lvl="1">
              <a:spcBef>
                <a:spcPts val="600"/>
              </a:spcBef>
              <a:spcAft>
                <a:spcPts val="600"/>
              </a:spcAft>
            </a:pPr>
            <a:r>
              <a:rPr lang="en-US" sz="1600" dirty="0" smtClean="0"/>
              <a:t>click on each line to access additional information and a mini video on that subject</a:t>
            </a:r>
            <a:endParaRPr lang="en-US" sz="1600" dirty="0"/>
          </a:p>
          <a:p>
            <a:pPr lvl="1">
              <a:spcBef>
                <a:spcPts val="600"/>
              </a:spcBef>
              <a:spcAft>
                <a:spcPts val="600"/>
              </a:spcAft>
            </a:pPr>
            <a:endParaRPr lang="en-US" sz="2800" dirty="0" smtClean="0"/>
          </a:p>
          <a:p>
            <a:pPr>
              <a:spcBef>
                <a:spcPts val="600"/>
              </a:spcBef>
              <a:spcAft>
                <a:spcPts val="600"/>
              </a:spcAft>
            </a:pPr>
            <a:endParaRPr lang="en-US" sz="3200" dirty="0" smtClean="0"/>
          </a:p>
          <a:p>
            <a:pPr>
              <a:spcBef>
                <a:spcPts val="600"/>
              </a:spcBef>
              <a:spcAft>
                <a:spcPts val="600"/>
              </a:spcAft>
            </a:pPr>
            <a:endParaRPr lang="en-US" sz="3200" dirty="0" smtClean="0"/>
          </a:p>
          <a:p>
            <a:pPr lvl="1"/>
            <a:endParaRPr lang="en-US" sz="3000" dirty="0"/>
          </a:p>
        </p:txBody>
      </p:sp>
      <p:pic>
        <p:nvPicPr>
          <p:cNvPr id="4" name="Picture 3"/>
          <p:cNvPicPr>
            <a:picLocks noChangeAspect="1"/>
          </p:cNvPicPr>
          <p:nvPr/>
        </p:nvPicPr>
        <p:blipFill>
          <a:blip r:embed="rId2"/>
          <a:stretch>
            <a:fillRect/>
          </a:stretch>
        </p:blipFill>
        <p:spPr>
          <a:xfrm>
            <a:off x="8671761" y="2438400"/>
            <a:ext cx="3114847" cy="3803257"/>
          </a:xfrm>
          <a:prstGeom prst="rect">
            <a:avLst/>
          </a:prstGeom>
        </p:spPr>
      </p:pic>
      <p:sp>
        <p:nvSpPr>
          <p:cNvPr id="6" name="TextBox 5"/>
          <p:cNvSpPr txBox="1"/>
          <p:nvPr/>
        </p:nvSpPr>
        <p:spPr>
          <a:xfrm>
            <a:off x="429208" y="1529323"/>
            <a:ext cx="10674916" cy="1723549"/>
          </a:xfrm>
          <a:prstGeom prst="rect">
            <a:avLst/>
          </a:prstGeom>
          <a:noFill/>
        </p:spPr>
        <p:txBody>
          <a:bodyPr wrap="square" rtlCol="0">
            <a:spAutoFit/>
          </a:bodyPr>
          <a:lstStyle/>
          <a:p>
            <a:pPr>
              <a:spcBef>
                <a:spcPts val="600"/>
              </a:spcBef>
              <a:spcAft>
                <a:spcPts val="600"/>
              </a:spcAft>
            </a:pPr>
            <a:r>
              <a:rPr lang="en-US" sz="3200" b="1" dirty="0"/>
              <a:t>Step 1</a:t>
            </a:r>
            <a:r>
              <a:rPr lang="en-US" sz="3200" dirty="0"/>
              <a:t>: Visit the SUNY website to learn about the elements of course quality at </a:t>
            </a:r>
            <a:r>
              <a:rPr lang="en-US" sz="3200" dirty="0">
                <a:hlinkClick r:id="rId3"/>
              </a:rPr>
              <a:t>https://oscqr.suny.edu</a:t>
            </a:r>
            <a:r>
              <a:rPr lang="en-US" sz="3200" dirty="0" smtClean="0">
                <a:hlinkClick r:id="rId3"/>
              </a:rPr>
              <a:t>/</a:t>
            </a:r>
            <a:endParaRPr lang="en-US" sz="3200" dirty="0" smtClean="0"/>
          </a:p>
          <a:p>
            <a:pPr>
              <a:spcBef>
                <a:spcPts val="600"/>
              </a:spcBef>
              <a:spcAft>
                <a:spcPts val="600"/>
              </a:spcAft>
            </a:pPr>
            <a:endParaRPr lang="en-US" sz="3200" dirty="0"/>
          </a:p>
        </p:txBody>
      </p:sp>
      <p:cxnSp>
        <p:nvCxnSpPr>
          <p:cNvPr id="7" name="Straight Arrow Connector 6"/>
          <p:cNvCxnSpPr/>
          <p:nvPr/>
        </p:nvCxnSpPr>
        <p:spPr>
          <a:xfrm>
            <a:off x="7319594" y="2347554"/>
            <a:ext cx="1314105" cy="4269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512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Putting It into Practice</a:t>
            </a:r>
            <a:endParaRPr lang="en-US" dirty="0"/>
          </a:p>
        </p:txBody>
      </p:sp>
      <p:sp>
        <p:nvSpPr>
          <p:cNvPr id="6" name="TextBox 5"/>
          <p:cNvSpPr txBox="1"/>
          <p:nvPr/>
        </p:nvSpPr>
        <p:spPr>
          <a:xfrm>
            <a:off x="429208" y="1529323"/>
            <a:ext cx="6047006" cy="1092607"/>
          </a:xfrm>
          <a:prstGeom prst="rect">
            <a:avLst/>
          </a:prstGeom>
          <a:noFill/>
        </p:spPr>
        <p:txBody>
          <a:bodyPr wrap="square" rtlCol="0">
            <a:spAutoFit/>
          </a:bodyPr>
          <a:lstStyle/>
          <a:p>
            <a:pPr>
              <a:spcBef>
                <a:spcPts val="600"/>
              </a:spcBef>
              <a:spcAft>
                <a:spcPts val="600"/>
              </a:spcAft>
            </a:pPr>
            <a:r>
              <a:rPr lang="en-US" sz="2300" b="1" dirty="0" smtClean="0"/>
              <a:t>Example of SUNY course quality training module</a:t>
            </a:r>
          </a:p>
          <a:p>
            <a:pPr>
              <a:spcBef>
                <a:spcPts val="600"/>
              </a:spcBef>
              <a:spcAft>
                <a:spcPts val="600"/>
              </a:spcAft>
            </a:pPr>
            <a:endParaRPr lang="en-US" sz="3200" dirty="0"/>
          </a:p>
        </p:txBody>
      </p:sp>
      <p:pic>
        <p:nvPicPr>
          <p:cNvPr id="8" name="Picture 7"/>
          <p:cNvPicPr>
            <a:picLocks noChangeAspect="1"/>
          </p:cNvPicPr>
          <p:nvPr/>
        </p:nvPicPr>
        <p:blipFill>
          <a:blip r:embed="rId2"/>
          <a:stretch>
            <a:fillRect/>
          </a:stretch>
        </p:blipFill>
        <p:spPr>
          <a:xfrm>
            <a:off x="675632" y="2664578"/>
            <a:ext cx="4306496" cy="3003846"/>
          </a:xfrm>
          <a:prstGeom prst="rect">
            <a:avLst/>
          </a:prstGeom>
        </p:spPr>
      </p:pic>
      <p:pic>
        <p:nvPicPr>
          <p:cNvPr id="12" name="Picture 11"/>
          <p:cNvPicPr>
            <a:picLocks noChangeAspect="1"/>
          </p:cNvPicPr>
          <p:nvPr/>
        </p:nvPicPr>
        <p:blipFill>
          <a:blip r:embed="rId3"/>
          <a:stretch>
            <a:fillRect/>
          </a:stretch>
        </p:blipFill>
        <p:spPr>
          <a:xfrm>
            <a:off x="5678945" y="3560368"/>
            <a:ext cx="4867135" cy="3297631"/>
          </a:xfrm>
          <a:prstGeom prst="rect">
            <a:avLst/>
          </a:prstGeom>
        </p:spPr>
      </p:pic>
      <p:cxnSp>
        <p:nvCxnSpPr>
          <p:cNvPr id="10" name="Straight Arrow Connector 9"/>
          <p:cNvCxnSpPr/>
          <p:nvPr/>
        </p:nvCxnSpPr>
        <p:spPr>
          <a:xfrm>
            <a:off x="2342833" y="2348009"/>
            <a:ext cx="1659836" cy="114141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586919" y="3852251"/>
            <a:ext cx="1430794" cy="8416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4"/>
          <a:stretch>
            <a:fillRect/>
          </a:stretch>
        </p:blipFill>
        <p:spPr>
          <a:xfrm>
            <a:off x="6551309" y="54627"/>
            <a:ext cx="4343114" cy="3377146"/>
          </a:xfrm>
          <a:prstGeom prst="rect">
            <a:avLst/>
          </a:prstGeom>
        </p:spPr>
      </p:pic>
      <p:cxnSp>
        <p:nvCxnSpPr>
          <p:cNvPr id="20" name="Straight Arrow Connector 19"/>
          <p:cNvCxnSpPr/>
          <p:nvPr/>
        </p:nvCxnSpPr>
        <p:spPr>
          <a:xfrm flipV="1">
            <a:off x="6186141" y="636241"/>
            <a:ext cx="3201699" cy="39802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9494602" y="669172"/>
            <a:ext cx="400434" cy="102151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6510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Putting It into Practice</a:t>
            </a:r>
            <a:endParaRPr lang="en-US" dirty="0"/>
          </a:p>
        </p:txBody>
      </p:sp>
      <p:sp>
        <p:nvSpPr>
          <p:cNvPr id="3" name="Content Placeholder 2"/>
          <p:cNvSpPr>
            <a:spLocks noGrp="1"/>
          </p:cNvSpPr>
          <p:nvPr>
            <p:ph idx="1"/>
          </p:nvPr>
        </p:nvSpPr>
        <p:spPr>
          <a:xfrm>
            <a:off x="353084" y="1690688"/>
            <a:ext cx="10654549" cy="5095123"/>
          </a:xfrm>
        </p:spPr>
        <p:txBody>
          <a:bodyPr>
            <a:normAutofit/>
          </a:bodyPr>
          <a:lstStyle/>
          <a:p>
            <a:pPr>
              <a:spcBef>
                <a:spcPts val="0"/>
              </a:spcBef>
              <a:spcAft>
                <a:spcPts val="1200"/>
              </a:spcAft>
            </a:pPr>
            <a:r>
              <a:rPr lang="en-US" sz="2400" dirty="0" smtClean="0"/>
              <a:t>There </a:t>
            </a:r>
            <a:r>
              <a:rPr lang="en-US" sz="2400" dirty="0"/>
              <a:t>are many eLearning instructional design modules on the Lynda.com from LinkedIn website which include a standardized </a:t>
            </a:r>
            <a:r>
              <a:rPr lang="en-US" sz="2400" dirty="0" smtClean="0"/>
              <a:t>Checklist at </a:t>
            </a:r>
            <a:r>
              <a:rPr lang="en-US" sz="2400" u="sng" dirty="0">
                <a:hlinkClick r:id="rId2"/>
              </a:rPr>
              <a:t>https://</a:t>
            </a:r>
            <a:r>
              <a:rPr lang="en-US" sz="2400" u="sng" dirty="0" smtClean="0">
                <a:hlinkClick r:id="rId2"/>
              </a:rPr>
              <a:t>www.lynda.com/Instructional-Design-training-tutorials/1796-0.html</a:t>
            </a:r>
            <a:endParaRPr lang="en-US" sz="2400" u="sng" dirty="0" smtClean="0"/>
          </a:p>
          <a:p>
            <a:pPr>
              <a:spcBef>
                <a:spcPts val="0"/>
              </a:spcBef>
              <a:spcAft>
                <a:spcPts val="1200"/>
              </a:spcAft>
            </a:pPr>
            <a:endParaRPr lang="en-US" sz="2400" dirty="0"/>
          </a:p>
          <a:p>
            <a:pPr lvl="1">
              <a:spcBef>
                <a:spcPts val="600"/>
              </a:spcBef>
              <a:spcAft>
                <a:spcPts val="600"/>
              </a:spcAft>
            </a:pPr>
            <a:endParaRPr lang="en-US" sz="2800" dirty="0" smtClean="0"/>
          </a:p>
          <a:p>
            <a:pPr>
              <a:spcBef>
                <a:spcPts val="600"/>
              </a:spcBef>
              <a:spcAft>
                <a:spcPts val="600"/>
              </a:spcAft>
            </a:pPr>
            <a:endParaRPr lang="en-US" sz="3200" dirty="0" smtClean="0"/>
          </a:p>
          <a:p>
            <a:pPr>
              <a:spcBef>
                <a:spcPts val="600"/>
              </a:spcBef>
              <a:spcAft>
                <a:spcPts val="600"/>
              </a:spcAft>
            </a:pPr>
            <a:endParaRPr lang="en-US" sz="3200" dirty="0" smtClean="0"/>
          </a:p>
          <a:p>
            <a:pPr lvl="1"/>
            <a:endParaRPr lang="en-US" sz="3000" dirty="0"/>
          </a:p>
        </p:txBody>
      </p:sp>
      <p:pic>
        <p:nvPicPr>
          <p:cNvPr id="5" name="Picture 4"/>
          <p:cNvPicPr>
            <a:picLocks noChangeAspect="1"/>
          </p:cNvPicPr>
          <p:nvPr/>
        </p:nvPicPr>
        <p:blipFill>
          <a:blip r:embed="rId3"/>
          <a:stretch>
            <a:fillRect/>
          </a:stretch>
        </p:blipFill>
        <p:spPr>
          <a:xfrm>
            <a:off x="1948005" y="3105870"/>
            <a:ext cx="6612521" cy="3679941"/>
          </a:xfrm>
          <a:prstGeom prst="rect">
            <a:avLst/>
          </a:prstGeom>
        </p:spPr>
      </p:pic>
      <p:cxnSp>
        <p:nvCxnSpPr>
          <p:cNvPr id="7" name="Straight Arrow Connector 6"/>
          <p:cNvCxnSpPr/>
          <p:nvPr/>
        </p:nvCxnSpPr>
        <p:spPr>
          <a:xfrm flipH="1">
            <a:off x="7921874" y="4597754"/>
            <a:ext cx="811736" cy="69617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5731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Putting It into Practice</a:t>
            </a:r>
            <a:endParaRPr lang="en-US" dirty="0"/>
          </a:p>
        </p:txBody>
      </p:sp>
      <p:sp>
        <p:nvSpPr>
          <p:cNvPr id="3" name="Content Placeholder 2"/>
          <p:cNvSpPr>
            <a:spLocks noGrp="1"/>
          </p:cNvSpPr>
          <p:nvPr>
            <p:ph idx="1"/>
          </p:nvPr>
        </p:nvSpPr>
        <p:spPr>
          <a:xfrm>
            <a:off x="353085" y="1588168"/>
            <a:ext cx="11669917" cy="5197643"/>
          </a:xfrm>
        </p:spPr>
        <p:txBody>
          <a:bodyPr>
            <a:normAutofit lnSpcReduction="10000"/>
          </a:bodyPr>
          <a:lstStyle/>
          <a:p>
            <a:pPr>
              <a:spcBef>
                <a:spcPts val="600"/>
              </a:spcBef>
              <a:spcAft>
                <a:spcPts val="600"/>
              </a:spcAft>
            </a:pPr>
            <a:r>
              <a:rPr lang="en-US" sz="3200" b="1" dirty="0" smtClean="0"/>
              <a:t>Step 2</a:t>
            </a:r>
            <a:r>
              <a:rPr lang="en-US" sz="3200" dirty="0" smtClean="0"/>
              <a:t>: Conduct a course review against the “essentials” checklist</a:t>
            </a:r>
          </a:p>
          <a:p>
            <a:pPr lvl="1"/>
            <a:r>
              <a:rPr lang="en-US" sz="2400" dirty="0" smtClean="0"/>
              <a:t>Create/Update </a:t>
            </a:r>
            <a:r>
              <a:rPr lang="en-US" sz="2400" dirty="0"/>
              <a:t>a “Welcome” News Item or “Getting Started in the course” </a:t>
            </a:r>
            <a:r>
              <a:rPr lang="en-US" sz="2400" dirty="0" smtClean="0"/>
              <a:t>message </a:t>
            </a:r>
            <a:endParaRPr lang="en-US" sz="2400" dirty="0"/>
          </a:p>
          <a:p>
            <a:pPr lvl="1"/>
            <a:r>
              <a:rPr lang="en-US" sz="2400" dirty="0"/>
              <a:t>Verify Syllabus each semester for information accuracy </a:t>
            </a:r>
          </a:p>
          <a:p>
            <a:pPr lvl="1"/>
            <a:r>
              <a:rPr lang="en-US" sz="2400" dirty="0"/>
              <a:t>Verify/Update Textbook information </a:t>
            </a:r>
          </a:p>
          <a:p>
            <a:pPr lvl="1"/>
            <a:r>
              <a:rPr lang="en-US" sz="2400" dirty="0"/>
              <a:t>Provide Instructions for publisher integrations </a:t>
            </a:r>
          </a:p>
          <a:p>
            <a:pPr lvl="1"/>
            <a:r>
              <a:rPr lang="en-US" sz="2400" dirty="0"/>
              <a:t>Creating/Updating a course gradebook to be available on day one of the course </a:t>
            </a:r>
          </a:p>
          <a:p>
            <a:pPr lvl="1"/>
            <a:r>
              <a:rPr lang="en-US" sz="2400" dirty="0"/>
              <a:t>Verify/Update Course Calendar &amp; Due Dates for each semester </a:t>
            </a:r>
          </a:p>
          <a:p>
            <a:pPr lvl="1"/>
            <a:r>
              <a:rPr lang="en-US" sz="2400" dirty="0"/>
              <a:t>Verify content for accuracy and ensure it is up to date </a:t>
            </a:r>
          </a:p>
          <a:p>
            <a:pPr lvl="1"/>
            <a:r>
              <a:rPr lang="en-US" sz="2400" dirty="0"/>
              <a:t>Verify activation &amp; release of content for student access </a:t>
            </a:r>
          </a:p>
          <a:p>
            <a:pPr lvl="1"/>
            <a:r>
              <a:rPr lang="en-US" sz="2400" dirty="0"/>
              <a:t>Verify that web links are still </a:t>
            </a:r>
            <a:r>
              <a:rPr lang="en-US" sz="2400" dirty="0" smtClean="0"/>
              <a:t>active/working</a:t>
            </a:r>
          </a:p>
          <a:p>
            <a:pPr lvl="1"/>
            <a:r>
              <a:rPr lang="en-US" sz="2400" dirty="0" smtClean="0"/>
              <a:t>Use appropriate font size and type face</a:t>
            </a:r>
          </a:p>
          <a:p>
            <a:pPr lvl="1"/>
            <a:r>
              <a:rPr lang="en-US" sz="2400" dirty="0" smtClean="0"/>
              <a:t>Avoid use of distracting colors or flashing text</a:t>
            </a:r>
          </a:p>
          <a:p>
            <a:pPr lvl="1"/>
            <a:r>
              <a:rPr lang="en-US" sz="2400" dirty="0" smtClean="0"/>
              <a:t>“Chuck” information into smaller bites to reduce clutter</a:t>
            </a:r>
            <a:endParaRPr lang="en-US" sz="2400" dirty="0"/>
          </a:p>
          <a:p>
            <a:pPr>
              <a:spcBef>
                <a:spcPts val="600"/>
              </a:spcBef>
              <a:spcAft>
                <a:spcPts val="600"/>
              </a:spcAft>
            </a:pPr>
            <a:endParaRPr lang="en-US" sz="3200" dirty="0" smtClean="0"/>
          </a:p>
          <a:p>
            <a:pPr>
              <a:spcBef>
                <a:spcPts val="600"/>
              </a:spcBef>
              <a:spcAft>
                <a:spcPts val="600"/>
              </a:spcAft>
            </a:pPr>
            <a:endParaRPr lang="en-US" sz="3200" dirty="0" smtClean="0"/>
          </a:p>
          <a:p>
            <a:pPr lvl="1"/>
            <a:endParaRPr lang="en-US" sz="3000" dirty="0"/>
          </a:p>
        </p:txBody>
      </p:sp>
    </p:spTree>
    <p:extLst>
      <p:ext uri="{BB962C8B-B14F-4D97-AF65-F5344CB8AC3E}">
        <p14:creationId xmlns:p14="http://schemas.microsoft.com/office/powerpoint/2010/main" val="1941010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Putting It into Practice</a:t>
            </a:r>
            <a:endParaRPr lang="en-US" dirty="0"/>
          </a:p>
        </p:txBody>
      </p:sp>
      <p:sp>
        <p:nvSpPr>
          <p:cNvPr id="3" name="Content Placeholder 2"/>
          <p:cNvSpPr>
            <a:spLocks noGrp="1"/>
          </p:cNvSpPr>
          <p:nvPr>
            <p:ph idx="1"/>
          </p:nvPr>
        </p:nvSpPr>
        <p:spPr>
          <a:xfrm>
            <a:off x="537328" y="1588168"/>
            <a:ext cx="8832915" cy="5197643"/>
          </a:xfrm>
        </p:spPr>
        <p:txBody>
          <a:bodyPr>
            <a:normAutofit fontScale="92500"/>
          </a:bodyPr>
          <a:lstStyle/>
          <a:p>
            <a:pPr marL="0" indent="0">
              <a:spcBef>
                <a:spcPts val="600"/>
              </a:spcBef>
              <a:spcAft>
                <a:spcPts val="600"/>
              </a:spcAft>
              <a:buNone/>
            </a:pPr>
            <a:r>
              <a:rPr lang="en-US" sz="3200" b="1" i="1" dirty="0" smtClean="0"/>
              <a:t>Chunking</a:t>
            </a:r>
            <a:r>
              <a:rPr lang="en-US" sz="3200" b="1" dirty="0" smtClean="0"/>
              <a:t> content to avoid information overload</a:t>
            </a:r>
          </a:p>
          <a:p>
            <a:pPr>
              <a:spcBef>
                <a:spcPts val="600"/>
              </a:spcBef>
              <a:spcAft>
                <a:spcPts val="600"/>
              </a:spcAft>
            </a:pPr>
            <a:r>
              <a:rPr lang="en-US" sz="2800" b="1" dirty="0" smtClean="0"/>
              <a:t>Chunking</a:t>
            </a:r>
            <a:r>
              <a:rPr lang="en-US" sz="2800" dirty="0" smtClean="0"/>
              <a:t> </a:t>
            </a:r>
            <a:r>
              <a:rPr lang="en-US" sz="2800" dirty="0"/>
              <a:t>refers to an approach for making more efficient use of short-term memory by grouping </a:t>
            </a:r>
            <a:r>
              <a:rPr lang="en-US" sz="2800" dirty="0" smtClean="0"/>
              <a:t>information</a:t>
            </a:r>
          </a:p>
          <a:p>
            <a:pPr>
              <a:spcBef>
                <a:spcPts val="600"/>
              </a:spcBef>
              <a:spcAft>
                <a:spcPts val="600"/>
              </a:spcAft>
            </a:pPr>
            <a:r>
              <a:rPr lang="en-US" sz="2800" b="1" dirty="0" smtClean="0"/>
              <a:t>Chunking</a:t>
            </a:r>
            <a:r>
              <a:rPr lang="en-US" sz="2800" dirty="0" smtClean="0"/>
              <a:t> </a:t>
            </a:r>
            <a:r>
              <a:rPr lang="en-US" sz="2800" dirty="0"/>
              <a:t>breaks up long strings of information into units or chunks. The resulting chunks are easier to commit to memory than a longer uninterrupted string of </a:t>
            </a:r>
            <a:r>
              <a:rPr lang="en-US" sz="2800" dirty="0" smtClean="0"/>
              <a:t>information</a:t>
            </a:r>
          </a:p>
          <a:p>
            <a:pPr>
              <a:spcBef>
                <a:spcPts val="600"/>
              </a:spcBef>
              <a:spcAft>
                <a:spcPts val="600"/>
              </a:spcAft>
            </a:pPr>
            <a:r>
              <a:rPr lang="en-US" sz="2800" dirty="0" smtClean="0"/>
              <a:t>Example – a 10 page syllabus is overwhelming … break out information into separate links … remove unnecessary information … be concise and succinct</a:t>
            </a:r>
          </a:p>
          <a:p>
            <a:pPr>
              <a:spcBef>
                <a:spcPts val="600"/>
              </a:spcBef>
              <a:spcAft>
                <a:spcPts val="600"/>
              </a:spcAft>
            </a:pPr>
            <a:r>
              <a:rPr lang="en-US" sz="2800" dirty="0" smtClean="0"/>
              <a:t>For more </a:t>
            </a:r>
            <a:r>
              <a:rPr lang="en-US" sz="2800" dirty="0"/>
              <a:t>information visit </a:t>
            </a:r>
            <a:r>
              <a:rPr lang="en-US" sz="2800" dirty="0">
                <a:hlinkClick r:id="rId2"/>
              </a:rPr>
              <a:t>http://thepeakperformancecenter.com/educational-learning/thinking/chunking/chunking-as-a-learning-strategy</a:t>
            </a:r>
            <a:r>
              <a:rPr lang="en-US" sz="2800" dirty="0" smtClean="0">
                <a:hlinkClick r:id="rId2"/>
              </a:rPr>
              <a:t>/</a:t>
            </a:r>
            <a:endParaRPr lang="en-US" sz="2800" dirty="0" smtClean="0"/>
          </a:p>
          <a:p>
            <a:pPr>
              <a:spcBef>
                <a:spcPts val="600"/>
              </a:spcBef>
              <a:spcAft>
                <a:spcPts val="600"/>
              </a:spcAft>
            </a:pPr>
            <a:endParaRPr lang="en-US" sz="3200" dirty="0" smtClean="0"/>
          </a:p>
          <a:p>
            <a:pPr>
              <a:spcBef>
                <a:spcPts val="600"/>
              </a:spcBef>
              <a:spcAft>
                <a:spcPts val="600"/>
              </a:spcAft>
            </a:pPr>
            <a:endParaRPr lang="en-US" sz="3200" dirty="0" smtClean="0"/>
          </a:p>
          <a:p>
            <a:pPr>
              <a:spcBef>
                <a:spcPts val="600"/>
              </a:spcBef>
              <a:spcAft>
                <a:spcPts val="600"/>
              </a:spcAft>
            </a:pPr>
            <a:endParaRPr lang="en-US" sz="3200" dirty="0" smtClean="0"/>
          </a:p>
          <a:p>
            <a:pPr lvl="1"/>
            <a:endParaRPr lang="en-US" sz="3000" dirty="0"/>
          </a:p>
        </p:txBody>
      </p:sp>
      <p:pic>
        <p:nvPicPr>
          <p:cNvPr id="4" name="Picture 3"/>
          <p:cNvPicPr>
            <a:picLocks noChangeAspect="1"/>
          </p:cNvPicPr>
          <p:nvPr/>
        </p:nvPicPr>
        <p:blipFill>
          <a:blip r:embed="rId3"/>
          <a:stretch>
            <a:fillRect/>
          </a:stretch>
        </p:blipFill>
        <p:spPr>
          <a:xfrm>
            <a:off x="10033956" y="3669653"/>
            <a:ext cx="1587496" cy="2435057"/>
          </a:xfrm>
          <a:prstGeom prst="rect">
            <a:avLst/>
          </a:prstGeom>
        </p:spPr>
      </p:pic>
      <p:pic>
        <p:nvPicPr>
          <p:cNvPr id="6" name="Picture 5"/>
          <p:cNvPicPr>
            <a:picLocks noChangeAspect="1"/>
          </p:cNvPicPr>
          <p:nvPr/>
        </p:nvPicPr>
        <p:blipFill>
          <a:blip r:embed="rId4"/>
          <a:stretch>
            <a:fillRect/>
          </a:stretch>
        </p:blipFill>
        <p:spPr>
          <a:xfrm>
            <a:off x="9478363" y="1690688"/>
            <a:ext cx="2143089" cy="1495942"/>
          </a:xfrm>
          <a:prstGeom prst="rect">
            <a:avLst/>
          </a:prstGeom>
        </p:spPr>
      </p:pic>
    </p:spTree>
    <p:extLst>
      <p:ext uri="{BB962C8B-B14F-4D97-AF65-F5344CB8AC3E}">
        <p14:creationId xmlns:p14="http://schemas.microsoft.com/office/powerpoint/2010/main" val="15423918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08" y="365125"/>
            <a:ext cx="10924592" cy="1325563"/>
          </a:xfrm>
        </p:spPr>
        <p:txBody>
          <a:bodyPr/>
          <a:lstStyle/>
          <a:p>
            <a:r>
              <a:rPr lang="en-US" dirty="0" smtClean="0"/>
              <a:t>Putting It into Practice</a:t>
            </a:r>
            <a:endParaRPr lang="en-US" dirty="0"/>
          </a:p>
        </p:txBody>
      </p:sp>
      <p:sp>
        <p:nvSpPr>
          <p:cNvPr id="3" name="Content Placeholder 2"/>
          <p:cNvSpPr>
            <a:spLocks noGrp="1"/>
          </p:cNvSpPr>
          <p:nvPr>
            <p:ph idx="1"/>
          </p:nvPr>
        </p:nvSpPr>
        <p:spPr>
          <a:xfrm>
            <a:off x="353085" y="1588168"/>
            <a:ext cx="11669917" cy="5197643"/>
          </a:xfrm>
        </p:spPr>
        <p:txBody>
          <a:bodyPr>
            <a:normAutofit/>
          </a:bodyPr>
          <a:lstStyle/>
          <a:p>
            <a:pPr>
              <a:spcBef>
                <a:spcPts val="600"/>
              </a:spcBef>
              <a:spcAft>
                <a:spcPts val="600"/>
              </a:spcAft>
            </a:pPr>
            <a:r>
              <a:rPr lang="en-US" sz="3200" b="1" dirty="0" smtClean="0"/>
              <a:t>Step 3</a:t>
            </a:r>
            <a:r>
              <a:rPr lang="en-US" sz="3200" dirty="0" smtClean="0"/>
              <a:t>: Collaborate with your Peers</a:t>
            </a:r>
          </a:p>
          <a:p>
            <a:pPr lvl="1">
              <a:spcBef>
                <a:spcPts val="600"/>
              </a:spcBef>
              <a:spcAft>
                <a:spcPts val="600"/>
              </a:spcAft>
            </a:pPr>
            <a:r>
              <a:rPr lang="en-US" sz="2800" dirty="0" smtClean="0"/>
              <a:t>Form teams in your departments and collaborate on course design and layout</a:t>
            </a:r>
          </a:p>
          <a:p>
            <a:pPr lvl="1">
              <a:spcBef>
                <a:spcPts val="600"/>
              </a:spcBef>
              <a:spcAft>
                <a:spcPts val="600"/>
              </a:spcAft>
            </a:pPr>
            <a:r>
              <a:rPr lang="en-US" sz="2800" dirty="0" smtClean="0"/>
              <a:t>Consider using a standard course template and modify “to make it you own”</a:t>
            </a:r>
          </a:p>
          <a:p>
            <a:pPr lvl="1">
              <a:spcBef>
                <a:spcPts val="600"/>
              </a:spcBef>
              <a:spcAft>
                <a:spcPts val="600"/>
              </a:spcAft>
            </a:pPr>
            <a:r>
              <a:rPr lang="en-US" sz="2800" dirty="0" smtClean="0"/>
              <a:t>Ask eLearning to create a course development shell to provide you with a place to build out your course(s)</a:t>
            </a:r>
          </a:p>
          <a:p>
            <a:pPr lvl="1">
              <a:spcBef>
                <a:spcPts val="600"/>
              </a:spcBef>
              <a:spcAft>
                <a:spcPts val="600"/>
              </a:spcAft>
            </a:pPr>
            <a:r>
              <a:rPr lang="en-US" sz="2800" dirty="0" smtClean="0"/>
              <a:t>Share best practices with peers.</a:t>
            </a:r>
          </a:p>
          <a:p>
            <a:pPr>
              <a:spcBef>
                <a:spcPts val="600"/>
              </a:spcBef>
              <a:spcAft>
                <a:spcPts val="600"/>
              </a:spcAft>
            </a:pPr>
            <a:endParaRPr lang="en-US" sz="3200" dirty="0" smtClean="0"/>
          </a:p>
          <a:p>
            <a:pPr lvl="1"/>
            <a:endParaRPr lang="en-US" sz="3000" dirty="0"/>
          </a:p>
        </p:txBody>
      </p:sp>
    </p:spTree>
    <p:extLst>
      <p:ext uri="{BB962C8B-B14F-4D97-AF65-F5344CB8AC3E}">
        <p14:creationId xmlns:p14="http://schemas.microsoft.com/office/powerpoint/2010/main" val="3008565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Final Thoughts</a:t>
            </a:r>
            <a:endParaRPr lang="en-US" dirty="0"/>
          </a:p>
        </p:txBody>
      </p:sp>
      <p:sp>
        <p:nvSpPr>
          <p:cNvPr id="3" name="Content Placeholder 2"/>
          <p:cNvSpPr>
            <a:spLocks noGrp="1"/>
          </p:cNvSpPr>
          <p:nvPr>
            <p:ph idx="1"/>
          </p:nvPr>
        </p:nvSpPr>
        <p:spPr/>
        <p:txBody>
          <a:bodyPr>
            <a:normAutofit lnSpcReduction="10000"/>
          </a:bodyPr>
          <a:lstStyle/>
          <a:p>
            <a:r>
              <a:rPr lang="en-US" sz="3200" dirty="0"/>
              <a:t>Faculty will continue to have academic freedom in their </a:t>
            </a:r>
            <a:r>
              <a:rPr lang="en-US" sz="3200" dirty="0" smtClean="0"/>
              <a:t>courses</a:t>
            </a:r>
          </a:p>
          <a:p>
            <a:r>
              <a:rPr lang="en-US" sz="3200" dirty="0" smtClean="0"/>
              <a:t>The quality imitative is not limited to online courses – it can be applied to </a:t>
            </a:r>
          </a:p>
          <a:p>
            <a:pPr lvl="1"/>
            <a:r>
              <a:rPr lang="en-US" sz="2400" dirty="0" smtClean="0"/>
              <a:t>Web-Enhanced</a:t>
            </a:r>
          </a:p>
          <a:p>
            <a:pPr lvl="1"/>
            <a:r>
              <a:rPr lang="en-US" sz="2400" dirty="0" smtClean="0"/>
              <a:t>Hybrid</a:t>
            </a:r>
          </a:p>
          <a:p>
            <a:pPr lvl="1"/>
            <a:r>
              <a:rPr lang="en-US" sz="2400" dirty="0" smtClean="0"/>
              <a:t>Face-2-Face</a:t>
            </a:r>
            <a:endParaRPr lang="en-US" sz="2400" dirty="0"/>
          </a:p>
          <a:p>
            <a:r>
              <a:rPr lang="en-US" sz="3200" dirty="0" smtClean="0"/>
              <a:t>Goal is to foster student </a:t>
            </a:r>
            <a:r>
              <a:rPr lang="en-US" sz="3200" dirty="0"/>
              <a:t>success initiative </a:t>
            </a:r>
            <a:r>
              <a:rPr lang="en-US" sz="3200" dirty="0" smtClean="0"/>
              <a:t>by providing </a:t>
            </a:r>
            <a:r>
              <a:rPr lang="en-US" sz="3200" dirty="0"/>
              <a:t>a high quality course experience in terms of layout and design which contributes to a more positive and successful learning experience</a:t>
            </a:r>
          </a:p>
        </p:txBody>
      </p:sp>
    </p:spTree>
    <p:extLst>
      <p:ext uri="{BB962C8B-B14F-4D97-AF65-F5344CB8AC3E}">
        <p14:creationId xmlns:p14="http://schemas.microsoft.com/office/powerpoint/2010/main" val="632667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78881</TotalTime>
  <Words>943</Words>
  <Application>Microsoft Office PowerPoint</Application>
  <PresentationFormat>Widescreen</PresentationFormat>
  <Paragraphs>112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Course Quality  For INT/HYB/WEB Courses Version 1.1</vt:lpstr>
      <vt:lpstr>Topics in New Course</vt:lpstr>
      <vt:lpstr>What is Course Quality?</vt:lpstr>
      <vt:lpstr>Why is Course Quality Important?</vt:lpstr>
      <vt:lpstr>How to Approach Course Quality?</vt:lpstr>
      <vt:lpstr>Guidelines &amp; Practices</vt:lpstr>
      <vt:lpstr>Guidelines &amp; Practices</vt:lpstr>
      <vt:lpstr>Guidelines &amp; Practices</vt:lpstr>
      <vt:lpstr>Guidelines &amp; Practices</vt:lpstr>
      <vt:lpstr>Guidelines &amp; Practices</vt:lpstr>
      <vt:lpstr>Putting It into Practice</vt:lpstr>
      <vt:lpstr>Putting It into Practice</vt:lpstr>
      <vt:lpstr>Putting It into Practice</vt:lpstr>
      <vt:lpstr>Putting It into Practice</vt:lpstr>
      <vt:lpstr>Putting It into Practice</vt:lpstr>
      <vt:lpstr>Putting It into Practice</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Tenure</dc:title>
  <dc:creator>R. Craig Collins</dc:creator>
  <cp:lastModifiedBy>St. Amour Brian</cp:lastModifiedBy>
  <cp:revision>326</cp:revision>
  <cp:lastPrinted>2019-09-12T15:17:10Z</cp:lastPrinted>
  <dcterms:created xsi:type="dcterms:W3CDTF">2019-08-29T13:57:43Z</dcterms:created>
  <dcterms:modified xsi:type="dcterms:W3CDTF">2020-01-21T17:22:00Z</dcterms:modified>
</cp:coreProperties>
</file>